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72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19983" y="1337191"/>
            <a:ext cx="7504033" cy="3031093"/>
          </a:xfrm>
          <a:prstGeom prst="rect">
            <a:avLst/>
          </a:prstGeom>
          <a:noFill/>
          <a:ln/>
        </p:spPr>
        <p:txBody>
          <a:bodyPr wrap="square" rtlCol="0" anchor="t"/>
          <a:lstStyle/>
          <a:p>
            <a:pPr marL="0" indent="0">
              <a:lnSpc>
                <a:spcPts val="7956"/>
              </a:lnSpc>
              <a:buNone/>
            </a:pPr>
            <a:r>
              <a:rPr lang="en-US" sz="6365" b="1" dirty="0">
                <a:solidFill>
                  <a:srgbClr val="000000"/>
                </a:solidFill>
                <a:latin typeface="p22-mackinac-pro" pitchFamily="34" charset="0"/>
                <a:ea typeface="p22-mackinac-pro" pitchFamily="34" charset="-122"/>
                <a:cs typeface="p22-mackinac-pro" pitchFamily="34" charset="-120"/>
              </a:rPr>
              <a:t>Introduction to the Windows Operating System</a:t>
            </a:r>
            <a:endParaRPr lang="en-US" sz="6365" dirty="0"/>
          </a:p>
        </p:txBody>
      </p:sp>
      <p:sp>
        <p:nvSpPr>
          <p:cNvPr id="6" name="Text 2"/>
          <p:cNvSpPr/>
          <p:nvPr/>
        </p:nvSpPr>
        <p:spPr>
          <a:xfrm>
            <a:off x="819983" y="4719638"/>
            <a:ext cx="7504033" cy="1499235"/>
          </a:xfrm>
          <a:prstGeom prst="rect">
            <a:avLst/>
          </a:prstGeom>
          <a:noFill/>
          <a:ln/>
        </p:spPr>
        <p:txBody>
          <a:bodyPr wrap="square" rtlCol="0" anchor="t"/>
          <a:lstStyle/>
          <a:p>
            <a:pPr marL="0" indent="0">
              <a:lnSpc>
                <a:spcPts val="2952"/>
              </a:lnSpc>
              <a:buNone/>
            </a:pPr>
            <a:r>
              <a:rPr lang="en-US" sz="1845" dirty="0">
                <a:solidFill>
                  <a:srgbClr val="272525"/>
                </a:solidFill>
                <a:latin typeface="Eudoxus Sans" pitchFamily="34" charset="0"/>
                <a:ea typeface="Eudoxus Sans" pitchFamily="34" charset="-122"/>
                <a:cs typeface="Eudoxus Sans" pitchFamily="34" charset="-120"/>
              </a:rPr>
              <a:t> Windows is the world's most popular desktop operating system, used by millions of people around the globe. It offers a user-friendly graphical interface, robust security features, and a wide range of applications to meet the needs of both home and business users.</a:t>
            </a:r>
            <a:endParaRPr lang="en-US" sz="1845" dirty="0"/>
          </a:p>
        </p:txBody>
      </p:sp>
      <p:sp>
        <p:nvSpPr>
          <p:cNvPr id="7" name="Shape 3"/>
          <p:cNvSpPr/>
          <p:nvPr/>
        </p:nvSpPr>
        <p:spPr>
          <a:xfrm>
            <a:off x="819983" y="6499979"/>
            <a:ext cx="374809" cy="374809"/>
          </a:xfrm>
          <a:prstGeom prst="roundRect">
            <a:avLst>
              <a:gd name="adj" fmla="val 24393986"/>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952262" y="7107793"/>
            <a:ext cx="359569" cy="359569"/>
          </a:xfrm>
          <a:prstGeom prst="rect">
            <a:avLst/>
          </a:prstGeom>
        </p:spPr>
      </p:pic>
      <p:sp>
        <p:nvSpPr>
          <p:cNvPr id="9" name="Text 4"/>
          <p:cNvSpPr/>
          <p:nvPr/>
        </p:nvSpPr>
        <p:spPr>
          <a:xfrm>
            <a:off x="1311831" y="6993970"/>
            <a:ext cx="3939302" cy="410051"/>
          </a:xfrm>
          <a:prstGeom prst="rect">
            <a:avLst/>
          </a:prstGeom>
          <a:noFill/>
          <a:ln/>
        </p:spPr>
        <p:txBody>
          <a:bodyPr wrap="none" rtlCol="0" anchor="t"/>
          <a:lstStyle/>
          <a:p>
            <a:pPr marL="0" indent="0" algn="l">
              <a:lnSpc>
                <a:spcPts val="3229"/>
              </a:lnSpc>
              <a:buNone/>
            </a:pPr>
            <a:r>
              <a:rPr lang="en-US" sz="2306" b="1" dirty="0">
                <a:solidFill>
                  <a:srgbClr val="272525"/>
                </a:solidFill>
                <a:latin typeface="Eudoxus Sans" pitchFamily="34" charset="0"/>
                <a:ea typeface="Eudoxus Sans" pitchFamily="34" charset="-122"/>
                <a:cs typeface="Eudoxus Sans" pitchFamily="34" charset="-120"/>
              </a:rPr>
              <a:t>by Mohammad Javad Sharifi</a:t>
            </a:r>
            <a:endParaRPr lang="en-US" sz="230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775460"/>
            <a:ext cx="74159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Conclusion and Future Developments</a:t>
            </a:r>
            <a:endParaRPr lang="en-US" sz="4860" dirty="0"/>
          </a:p>
        </p:txBody>
      </p:sp>
      <p:sp>
        <p:nvSpPr>
          <p:cNvPr id="6" name="Text 2"/>
          <p:cNvSpPr/>
          <p:nvPr/>
        </p:nvSpPr>
        <p:spPr>
          <a:xfrm>
            <a:off x="864037" y="3688794"/>
            <a:ext cx="7415927"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has come a long way since its humble beginnings, evolving into a powerful and versatile operating system that continues to adapt and innovate to meet the changing needs of modern computing. As technology advances, we can expect to see even more exciting developments and enhancements in the future versions of Windows, further cementing its position as a leading choice for both personal and professional users.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1005721"/>
            <a:ext cx="7776686" cy="1220867"/>
          </a:xfrm>
          <a:prstGeom prst="rect">
            <a:avLst/>
          </a:prstGeom>
          <a:noFill/>
          <a:ln/>
        </p:spPr>
        <p:txBody>
          <a:bodyPr wrap="square" rtlCol="0" anchor="t"/>
          <a:lstStyle/>
          <a:p>
            <a:pPr marL="0" indent="0">
              <a:lnSpc>
                <a:spcPts val="4807"/>
              </a:lnSpc>
              <a:buNone/>
            </a:pPr>
            <a:r>
              <a:rPr lang="en-US" sz="3845" b="1" dirty="0">
                <a:solidFill>
                  <a:srgbClr val="000000"/>
                </a:solidFill>
                <a:latin typeface="p22-mackinac-pro" pitchFamily="34" charset="0"/>
                <a:ea typeface="p22-mackinac-pro" pitchFamily="34" charset="-122"/>
                <a:cs typeface="p22-mackinac-pro" pitchFamily="34" charset="-120"/>
              </a:rPr>
              <a:t>History and Evolution of Windows</a:t>
            </a:r>
            <a:endParaRPr lang="en-US" sz="3845" dirty="0"/>
          </a:p>
        </p:txBody>
      </p:sp>
      <p:sp>
        <p:nvSpPr>
          <p:cNvPr id="6" name="Shape 2"/>
          <p:cNvSpPr/>
          <p:nvPr/>
        </p:nvSpPr>
        <p:spPr>
          <a:xfrm>
            <a:off x="964406" y="2519482"/>
            <a:ext cx="24408" cy="4704278"/>
          </a:xfrm>
          <a:prstGeom prst="roundRect">
            <a:avLst>
              <a:gd name="adj" fmla="val 336131"/>
            </a:avLst>
          </a:prstGeom>
          <a:solidFill>
            <a:srgbClr val="B2D4E5"/>
          </a:solidFill>
          <a:ln/>
        </p:spPr>
      </p:sp>
      <p:sp>
        <p:nvSpPr>
          <p:cNvPr id="7" name="Shape 3"/>
          <p:cNvSpPr/>
          <p:nvPr/>
        </p:nvSpPr>
        <p:spPr>
          <a:xfrm>
            <a:off x="1196280" y="2946618"/>
            <a:ext cx="683657" cy="24408"/>
          </a:xfrm>
          <a:prstGeom prst="roundRect">
            <a:avLst>
              <a:gd name="adj" fmla="val 336131"/>
            </a:avLst>
          </a:prstGeom>
          <a:solidFill>
            <a:srgbClr val="B2D4E5"/>
          </a:solidFill>
          <a:ln/>
        </p:spPr>
      </p:sp>
      <p:sp>
        <p:nvSpPr>
          <p:cNvPr id="8" name="Shape 4"/>
          <p:cNvSpPr/>
          <p:nvPr/>
        </p:nvSpPr>
        <p:spPr>
          <a:xfrm>
            <a:off x="756821" y="2739152"/>
            <a:ext cx="439460" cy="439460"/>
          </a:xfrm>
          <a:prstGeom prst="roundRect">
            <a:avLst>
              <a:gd name="adj" fmla="val 18669"/>
            </a:avLst>
          </a:prstGeom>
          <a:solidFill>
            <a:srgbClr val="CCEEFF"/>
          </a:solidFill>
          <a:ln w="7620">
            <a:solidFill>
              <a:srgbClr val="B2D4E5"/>
            </a:solidFill>
            <a:prstDash val="solid"/>
          </a:ln>
        </p:spPr>
      </p:sp>
      <p:sp>
        <p:nvSpPr>
          <p:cNvPr id="9" name="Text 5"/>
          <p:cNvSpPr/>
          <p:nvPr/>
        </p:nvSpPr>
        <p:spPr>
          <a:xfrm>
            <a:off x="917079" y="2812375"/>
            <a:ext cx="118943"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1</a:t>
            </a:r>
            <a:endParaRPr lang="en-US" sz="2307" dirty="0"/>
          </a:p>
        </p:txBody>
      </p:sp>
      <p:sp>
        <p:nvSpPr>
          <p:cNvPr id="10" name="Text 6"/>
          <p:cNvSpPr/>
          <p:nvPr/>
        </p:nvSpPr>
        <p:spPr>
          <a:xfrm>
            <a:off x="2050852" y="2714744"/>
            <a:ext cx="2441734"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Windows 1.0 (1985)</a:t>
            </a:r>
            <a:endParaRPr lang="en-US" sz="1923" dirty="0"/>
          </a:p>
        </p:txBody>
      </p:sp>
      <p:sp>
        <p:nvSpPr>
          <p:cNvPr id="11" name="Text 7"/>
          <p:cNvSpPr/>
          <p:nvPr/>
        </p:nvSpPr>
        <p:spPr>
          <a:xfrm>
            <a:off x="2050852" y="313705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The first version of Windows was released, introducing a graphical user interface (GUI) and the ability to multitask.</a:t>
            </a:r>
            <a:endParaRPr lang="en-US" sz="1538" dirty="0"/>
          </a:p>
        </p:txBody>
      </p:sp>
      <p:sp>
        <p:nvSpPr>
          <p:cNvPr id="12" name="Shape 8"/>
          <p:cNvSpPr/>
          <p:nvPr/>
        </p:nvSpPr>
        <p:spPr>
          <a:xfrm>
            <a:off x="1196280" y="4579799"/>
            <a:ext cx="683657" cy="24408"/>
          </a:xfrm>
          <a:prstGeom prst="roundRect">
            <a:avLst>
              <a:gd name="adj" fmla="val 336131"/>
            </a:avLst>
          </a:prstGeom>
          <a:solidFill>
            <a:srgbClr val="B2D4E5"/>
          </a:solidFill>
          <a:ln/>
        </p:spPr>
      </p:sp>
      <p:sp>
        <p:nvSpPr>
          <p:cNvPr id="13" name="Shape 9"/>
          <p:cNvSpPr/>
          <p:nvPr/>
        </p:nvSpPr>
        <p:spPr>
          <a:xfrm>
            <a:off x="756821" y="4372332"/>
            <a:ext cx="439460" cy="439460"/>
          </a:xfrm>
          <a:prstGeom prst="roundRect">
            <a:avLst>
              <a:gd name="adj" fmla="val 18669"/>
            </a:avLst>
          </a:prstGeom>
          <a:solidFill>
            <a:srgbClr val="CCEEFF"/>
          </a:solidFill>
          <a:ln w="7620">
            <a:solidFill>
              <a:srgbClr val="B2D4E5"/>
            </a:solidFill>
            <a:prstDash val="solid"/>
          </a:ln>
        </p:spPr>
      </p:sp>
      <p:sp>
        <p:nvSpPr>
          <p:cNvPr id="14" name="Text 10"/>
          <p:cNvSpPr/>
          <p:nvPr/>
        </p:nvSpPr>
        <p:spPr>
          <a:xfrm>
            <a:off x="891242" y="4445556"/>
            <a:ext cx="170497"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2</a:t>
            </a:r>
            <a:endParaRPr lang="en-US" sz="2307" dirty="0"/>
          </a:p>
        </p:txBody>
      </p:sp>
      <p:sp>
        <p:nvSpPr>
          <p:cNvPr id="15" name="Text 11"/>
          <p:cNvSpPr/>
          <p:nvPr/>
        </p:nvSpPr>
        <p:spPr>
          <a:xfrm>
            <a:off x="2050852" y="4347924"/>
            <a:ext cx="2441734"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Windows 95 (1995)</a:t>
            </a:r>
            <a:endParaRPr lang="en-US" sz="1923" dirty="0"/>
          </a:p>
        </p:txBody>
      </p:sp>
      <p:sp>
        <p:nvSpPr>
          <p:cNvPr id="16" name="Text 12"/>
          <p:cNvSpPr/>
          <p:nvPr/>
        </p:nvSpPr>
        <p:spPr>
          <a:xfrm>
            <a:off x="2050852" y="477023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A major update that introduced the Start menu, taskbar, and other features that became iconic to the Windows experience.</a:t>
            </a:r>
            <a:endParaRPr lang="en-US" sz="1538" dirty="0"/>
          </a:p>
        </p:txBody>
      </p:sp>
      <p:sp>
        <p:nvSpPr>
          <p:cNvPr id="17" name="Shape 13"/>
          <p:cNvSpPr/>
          <p:nvPr/>
        </p:nvSpPr>
        <p:spPr>
          <a:xfrm>
            <a:off x="1196280" y="6212979"/>
            <a:ext cx="683657" cy="24408"/>
          </a:xfrm>
          <a:prstGeom prst="roundRect">
            <a:avLst>
              <a:gd name="adj" fmla="val 336131"/>
            </a:avLst>
          </a:prstGeom>
          <a:solidFill>
            <a:srgbClr val="B2D4E5"/>
          </a:solidFill>
          <a:ln/>
        </p:spPr>
      </p:sp>
      <p:sp>
        <p:nvSpPr>
          <p:cNvPr id="18" name="Shape 14"/>
          <p:cNvSpPr/>
          <p:nvPr/>
        </p:nvSpPr>
        <p:spPr>
          <a:xfrm>
            <a:off x="756821" y="6005513"/>
            <a:ext cx="439460" cy="439460"/>
          </a:xfrm>
          <a:prstGeom prst="roundRect">
            <a:avLst>
              <a:gd name="adj" fmla="val 18669"/>
            </a:avLst>
          </a:prstGeom>
          <a:solidFill>
            <a:srgbClr val="CCEEFF"/>
          </a:solidFill>
          <a:ln w="7620">
            <a:solidFill>
              <a:srgbClr val="B2D4E5"/>
            </a:solidFill>
            <a:prstDash val="solid"/>
          </a:ln>
        </p:spPr>
      </p:sp>
      <p:sp>
        <p:nvSpPr>
          <p:cNvPr id="19" name="Text 15"/>
          <p:cNvSpPr/>
          <p:nvPr/>
        </p:nvSpPr>
        <p:spPr>
          <a:xfrm>
            <a:off x="888742" y="6078736"/>
            <a:ext cx="175498" cy="293013"/>
          </a:xfrm>
          <a:prstGeom prst="rect">
            <a:avLst/>
          </a:prstGeom>
          <a:noFill/>
          <a:ln/>
        </p:spPr>
        <p:txBody>
          <a:bodyPr wrap="none" rtlCol="0" anchor="t"/>
          <a:lstStyle/>
          <a:p>
            <a:pPr marL="0" indent="0" algn="ctr">
              <a:lnSpc>
                <a:spcPts val="2307"/>
              </a:lnSpc>
              <a:buNone/>
            </a:pPr>
            <a:r>
              <a:rPr lang="en-US" sz="2307" b="1" dirty="0">
                <a:solidFill>
                  <a:srgbClr val="272525"/>
                </a:solidFill>
                <a:latin typeface="p22-mackinac-pro" pitchFamily="34" charset="0"/>
                <a:ea typeface="p22-mackinac-pro" pitchFamily="34" charset="-122"/>
                <a:cs typeface="p22-mackinac-pro" pitchFamily="34" charset="-120"/>
              </a:rPr>
              <a:t>3</a:t>
            </a:r>
            <a:endParaRPr lang="en-US" sz="2307" dirty="0"/>
          </a:p>
        </p:txBody>
      </p:sp>
      <p:sp>
        <p:nvSpPr>
          <p:cNvPr id="20" name="Text 16"/>
          <p:cNvSpPr/>
          <p:nvPr/>
        </p:nvSpPr>
        <p:spPr>
          <a:xfrm>
            <a:off x="2050852" y="5981105"/>
            <a:ext cx="2441734" cy="305157"/>
          </a:xfrm>
          <a:prstGeom prst="rect">
            <a:avLst/>
          </a:prstGeom>
          <a:noFill/>
          <a:ln/>
        </p:spPr>
        <p:txBody>
          <a:bodyPr wrap="none" rtlCol="0" anchor="t"/>
          <a:lstStyle/>
          <a:p>
            <a:pPr marL="0" indent="0" algn="l">
              <a:lnSpc>
                <a:spcPts val="2403"/>
              </a:lnSpc>
              <a:buNone/>
            </a:pPr>
            <a:r>
              <a:rPr lang="en-US" sz="1923" b="1" dirty="0">
                <a:solidFill>
                  <a:srgbClr val="272525"/>
                </a:solidFill>
                <a:latin typeface="p22-mackinac-pro" pitchFamily="34" charset="0"/>
                <a:ea typeface="p22-mackinac-pro" pitchFamily="34" charset="-122"/>
                <a:cs typeface="p22-mackinac-pro" pitchFamily="34" charset="-120"/>
              </a:rPr>
              <a:t>Windows 10 (2015)</a:t>
            </a:r>
            <a:endParaRPr lang="en-US" sz="1923" dirty="0"/>
          </a:p>
        </p:txBody>
      </p:sp>
      <p:sp>
        <p:nvSpPr>
          <p:cNvPr id="21" name="Text 17"/>
          <p:cNvSpPr/>
          <p:nvPr/>
        </p:nvSpPr>
        <p:spPr>
          <a:xfrm>
            <a:off x="2050852" y="6403419"/>
            <a:ext cx="6409492" cy="625078"/>
          </a:xfrm>
          <a:prstGeom prst="rect">
            <a:avLst/>
          </a:prstGeom>
          <a:noFill/>
          <a:ln/>
        </p:spPr>
        <p:txBody>
          <a:bodyPr wrap="square" rtlCol="0" anchor="t"/>
          <a:lstStyle/>
          <a:p>
            <a:pPr marL="0" indent="0" algn="l">
              <a:lnSpc>
                <a:spcPts val="2461"/>
              </a:lnSpc>
              <a:buNone/>
            </a:pPr>
            <a:r>
              <a:rPr lang="en-US" sz="1538" dirty="0">
                <a:solidFill>
                  <a:srgbClr val="272525"/>
                </a:solidFill>
                <a:latin typeface="Eudoxus Sans" pitchFamily="34" charset="0"/>
                <a:ea typeface="Eudoxus Sans" pitchFamily="34" charset="-122"/>
                <a:cs typeface="Eudoxus Sans" pitchFamily="34" charset="-120"/>
              </a:rPr>
              <a:t>The current flagship version of Windows, featuring a streamlined design, improved security, and integration with cloud services.</a:t>
            </a:r>
            <a:endParaRPr lang="en-US" sz="153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807964"/>
            <a:ext cx="9644182"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Windows Versions and Features</a:t>
            </a:r>
            <a:endParaRPr lang="en-US" sz="4860" dirty="0"/>
          </a:p>
        </p:txBody>
      </p:sp>
      <p:sp>
        <p:nvSpPr>
          <p:cNvPr id="5" name="Text 2"/>
          <p:cNvSpPr/>
          <p:nvPr/>
        </p:nvSpPr>
        <p:spPr>
          <a:xfrm>
            <a:off x="864037"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Home Editions</a:t>
            </a:r>
            <a:endParaRPr lang="en-US" sz="2430" dirty="0"/>
          </a:p>
        </p:txBody>
      </p:sp>
      <p:sp>
        <p:nvSpPr>
          <p:cNvPr id="6" name="Text 3"/>
          <p:cNvSpPr/>
          <p:nvPr/>
        </p:nvSpPr>
        <p:spPr>
          <a:xfrm>
            <a:off x="864037" y="3829169"/>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Home editions are designed for personal use, with features like the Microsoft Store, a personalized Start menu, and built-in security tools.</a:t>
            </a:r>
            <a:endParaRPr lang="en-US" sz="1944" dirty="0"/>
          </a:p>
        </p:txBody>
      </p:sp>
      <p:sp>
        <p:nvSpPr>
          <p:cNvPr id="7" name="Text 4"/>
          <p:cNvSpPr/>
          <p:nvPr/>
        </p:nvSpPr>
        <p:spPr>
          <a:xfrm>
            <a:off x="5372695" y="3196590"/>
            <a:ext cx="319659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Professional Editions</a:t>
            </a:r>
            <a:endParaRPr lang="en-US" sz="2430" dirty="0"/>
          </a:p>
        </p:txBody>
      </p:sp>
      <p:sp>
        <p:nvSpPr>
          <p:cNvPr id="8" name="Text 5"/>
          <p:cNvSpPr/>
          <p:nvPr/>
        </p:nvSpPr>
        <p:spPr>
          <a:xfrm>
            <a:off x="5372695" y="3829169"/>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Professional editions offer advanced features for business users, such as remote desktop, domain join, and enterprise-level security policies.</a:t>
            </a:r>
            <a:endParaRPr lang="en-US" sz="1944" dirty="0"/>
          </a:p>
        </p:txBody>
      </p:sp>
      <p:sp>
        <p:nvSpPr>
          <p:cNvPr id="9" name="Text 6"/>
          <p:cNvSpPr/>
          <p:nvPr/>
        </p:nvSpPr>
        <p:spPr>
          <a:xfrm>
            <a:off x="9881354"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Server Editions</a:t>
            </a:r>
            <a:endParaRPr lang="en-US" sz="2430" dirty="0"/>
          </a:p>
        </p:txBody>
      </p:sp>
      <p:sp>
        <p:nvSpPr>
          <p:cNvPr id="10" name="Text 7"/>
          <p:cNvSpPr/>
          <p:nvPr/>
        </p:nvSpPr>
        <p:spPr>
          <a:xfrm>
            <a:off x="9881354"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Server editions are designed for enterprise-level IT infrastructure, providing features like active directory, virtualization, and advanced networking capabilities.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214080"/>
            <a:ext cx="7872532"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Windows Desktop and User Interface</a:t>
            </a:r>
            <a:endParaRPr lang="en-US" sz="3402" dirty="0"/>
          </a:p>
        </p:txBody>
      </p:sp>
      <p:sp>
        <p:nvSpPr>
          <p:cNvPr id="6" name="Shape 2"/>
          <p:cNvSpPr/>
          <p:nvPr/>
        </p:nvSpPr>
        <p:spPr>
          <a:xfrm>
            <a:off x="6091238" y="2207657"/>
            <a:ext cx="388739" cy="388739"/>
          </a:xfrm>
          <a:prstGeom prst="roundRect">
            <a:avLst>
              <a:gd name="adj" fmla="val 18672"/>
            </a:avLst>
          </a:prstGeom>
          <a:solidFill>
            <a:srgbClr val="CCEEFF"/>
          </a:solidFill>
          <a:ln w="7620">
            <a:solidFill>
              <a:srgbClr val="B2D4E5"/>
            </a:solidFill>
            <a:prstDash val="solid"/>
          </a:ln>
        </p:spPr>
      </p:sp>
      <p:sp>
        <p:nvSpPr>
          <p:cNvPr id="7" name="Text 3"/>
          <p:cNvSpPr/>
          <p:nvPr/>
        </p:nvSpPr>
        <p:spPr>
          <a:xfrm>
            <a:off x="6232922" y="2272427"/>
            <a:ext cx="10525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1</a:t>
            </a:r>
            <a:endParaRPr lang="en-US" sz="2041" dirty="0"/>
          </a:p>
        </p:txBody>
      </p:sp>
      <p:sp>
        <p:nvSpPr>
          <p:cNvPr id="8" name="Text 4"/>
          <p:cNvSpPr/>
          <p:nvPr/>
        </p:nvSpPr>
        <p:spPr>
          <a:xfrm>
            <a:off x="6652736" y="2207657"/>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Start Menu</a:t>
            </a:r>
            <a:endParaRPr lang="en-US" sz="1701" dirty="0"/>
          </a:p>
        </p:txBody>
      </p:sp>
      <p:sp>
        <p:nvSpPr>
          <p:cNvPr id="9" name="Text 5"/>
          <p:cNvSpPr/>
          <p:nvPr/>
        </p:nvSpPr>
        <p:spPr>
          <a:xfrm>
            <a:off x="6652736" y="2581156"/>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Start menu provides easy access to apps, documents, and system settings, allowing users to quickly find and launch the tools they need.</a:t>
            </a:r>
            <a:endParaRPr lang="en-US" sz="1361" dirty="0"/>
          </a:p>
        </p:txBody>
      </p:sp>
      <p:sp>
        <p:nvSpPr>
          <p:cNvPr id="10" name="Shape 6"/>
          <p:cNvSpPr/>
          <p:nvPr/>
        </p:nvSpPr>
        <p:spPr>
          <a:xfrm>
            <a:off x="6091238" y="3501390"/>
            <a:ext cx="388739" cy="388739"/>
          </a:xfrm>
          <a:prstGeom prst="roundRect">
            <a:avLst>
              <a:gd name="adj" fmla="val 18672"/>
            </a:avLst>
          </a:prstGeom>
          <a:solidFill>
            <a:srgbClr val="CCEEFF"/>
          </a:solidFill>
          <a:ln w="7620">
            <a:solidFill>
              <a:srgbClr val="B2D4E5"/>
            </a:solidFill>
            <a:prstDash val="solid"/>
          </a:ln>
        </p:spPr>
      </p:sp>
      <p:sp>
        <p:nvSpPr>
          <p:cNvPr id="11" name="Text 7"/>
          <p:cNvSpPr/>
          <p:nvPr/>
        </p:nvSpPr>
        <p:spPr>
          <a:xfrm>
            <a:off x="6210062" y="3566160"/>
            <a:ext cx="150971"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2</a:t>
            </a:r>
            <a:endParaRPr lang="en-US" sz="2041" dirty="0"/>
          </a:p>
        </p:txBody>
      </p:sp>
      <p:sp>
        <p:nvSpPr>
          <p:cNvPr id="12" name="Text 8"/>
          <p:cNvSpPr/>
          <p:nvPr/>
        </p:nvSpPr>
        <p:spPr>
          <a:xfrm>
            <a:off x="6652736" y="3501390"/>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Taskbar</a:t>
            </a:r>
            <a:endParaRPr lang="en-US" sz="1701" dirty="0"/>
          </a:p>
        </p:txBody>
      </p:sp>
      <p:sp>
        <p:nvSpPr>
          <p:cNvPr id="13" name="Text 9"/>
          <p:cNvSpPr/>
          <p:nvPr/>
        </p:nvSpPr>
        <p:spPr>
          <a:xfrm>
            <a:off x="6652736" y="3874889"/>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taskbar at the bottom of the screen allows users to switch between open applications, pin frequently used apps, and access system information.</a:t>
            </a:r>
            <a:endParaRPr lang="en-US" sz="1361" dirty="0"/>
          </a:p>
        </p:txBody>
      </p:sp>
      <p:sp>
        <p:nvSpPr>
          <p:cNvPr id="14" name="Shape 10"/>
          <p:cNvSpPr/>
          <p:nvPr/>
        </p:nvSpPr>
        <p:spPr>
          <a:xfrm>
            <a:off x="6091238" y="4795123"/>
            <a:ext cx="388739" cy="388739"/>
          </a:xfrm>
          <a:prstGeom prst="roundRect">
            <a:avLst>
              <a:gd name="adj" fmla="val 18672"/>
            </a:avLst>
          </a:prstGeom>
          <a:solidFill>
            <a:srgbClr val="CCEEFF"/>
          </a:solidFill>
          <a:ln w="7620">
            <a:solidFill>
              <a:srgbClr val="B2D4E5"/>
            </a:solidFill>
            <a:prstDash val="solid"/>
          </a:ln>
        </p:spPr>
      </p:sp>
      <p:sp>
        <p:nvSpPr>
          <p:cNvPr id="15" name="Text 11"/>
          <p:cNvSpPr/>
          <p:nvPr/>
        </p:nvSpPr>
        <p:spPr>
          <a:xfrm>
            <a:off x="6207919" y="4859893"/>
            <a:ext cx="155377"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3</a:t>
            </a:r>
            <a:endParaRPr lang="en-US" sz="2041" dirty="0"/>
          </a:p>
        </p:txBody>
      </p:sp>
      <p:sp>
        <p:nvSpPr>
          <p:cNvPr id="16" name="Text 12"/>
          <p:cNvSpPr/>
          <p:nvPr/>
        </p:nvSpPr>
        <p:spPr>
          <a:xfrm>
            <a:off x="6652736" y="4795123"/>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Action Center</a:t>
            </a:r>
            <a:endParaRPr lang="en-US" sz="1701" dirty="0"/>
          </a:p>
        </p:txBody>
      </p:sp>
      <p:sp>
        <p:nvSpPr>
          <p:cNvPr id="17" name="Text 13"/>
          <p:cNvSpPr/>
          <p:nvPr/>
        </p:nvSpPr>
        <p:spPr>
          <a:xfrm>
            <a:off x="6652736" y="5168622"/>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Action Center consolidates notifications, quick settings, and other system controls in a single, easily accessible location.</a:t>
            </a:r>
            <a:endParaRPr lang="en-US" sz="1361" dirty="0"/>
          </a:p>
        </p:txBody>
      </p:sp>
      <p:sp>
        <p:nvSpPr>
          <p:cNvPr id="18" name="Shape 14"/>
          <p:cNvSpPr/>
          <p:nvPr/>
        </p:nvSpPr>
        <p:spPr>
          <a:xfrm>
            <a:off x="6091238" y="6088856"/>
            <a:ext cx="388739" cy="388739"/>
          </a:xfrm>
          <a:prstGeom prst="roundRect">
            <a:avLst>
              <a:gd name="adj" fmla="val 18672"/>
            </a:avLst>
          </a:prstGeom>
          <a:solidFill>
            <a:srgbClr val="CCEEFF"/>
          </a:solidFill>
          <a:ln w="7620">
            <a:solidFill>
              <a:srgbClr val="B2D4E5"/>
            </a:solidFill>
            <a:prstDash val="solid"/>
          </a:ln>
        </p:spPr>
      </p:sp>
      <p:sp>
        <p:nvSpPr>
          <p:cNvPr id="19" name="Text 15"/>
          <p:cNvSpPr/>
          <p:nvPr/>
        </p:nvSpPr>
        <p:spPr>
          <a:xfrm>
            <a:off x="6203871" y="6153626"/>
            <a:ext cx="163354" cy="259199"/>
          </a:xfrm>
          <a:prstGeom prst="rect">
            <a:avLst/>
          </a:prstGeom>
          <a:noFill/>
          <a:ln/>
        </p:spPr>
        <p:txBody>
          <a:bodyPr wrap="none" rtlCol="0" anchor="t"/>
          <a:lstStyle/>
          <a:p>
            <a:pPr marL="0" indent="0" algn="ctr">
              <a:lnSpc>
                <a:spcPts val="2041"/>
              </a:lnSpc>
              <a:buNone/>
            </a:pPr>
            <a:r>
              <a:rPr lang="en-US" sz="2041" b="1" dirty="0">
                <a:solidFill>
                  <a:srgbClr val="272525"/>
                </a:solidFill>
                <a:latin typeface="p22-mackinac-pro" pitchFamily="34" charset="0"/>
                <a:ea typeface="p22-mackinac-pro" pitchFamily="34" charset="-122"/>
                <a:cs typeface="p22-mackinac-pro" pitchFamily="34" charset="-120"/>
              </a:rPr>
              <a:t>4</a:t>
            </a:r>
            <a:endParaRPr lang="en-US" sz="2041" dirty="0"/>
          </a:p>
        </p:txBody>
      </p:sp>
      <p:sp>
        <p:nvSpPr>
          <p:cNvPr id="20" name="Text 16"/>
          <p:cNvSpPr/>
          <p:nvPr/>
        </p:nvSpPr>
        <p:spPr>
          <a:xfrm>
            <a:off x="6652736" y="6088856"/>
            <a:ext cx="2160270" cy="269915"/>
          </a:xfrm>
          <a:prstGeom prst="rect">
            <a:avLst/>
          </a:prstGeom>
          <a:noFill/>
          <a:ln/>
        </p:spPr>
        <p:txBody>
          <a:bodyPr wrap="none" rtlCol="0" anchor="t"/>
          <a:lstStyle/>
          <a:p>
            <a:pPr marL="0" indent="0">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File Explorer</a:t>
            </a:r>
            <a:endParaRPr lang="en-US" sz="1701" dirty="0"/>
          </a:p>
        </p:txBody>
      </p:sp>
      <p:sp>
        <p:nvSpPr>
          <p:cNvPr id="21" name="Text 17"/>
          <p:cNvSpPr/>
          <p:nvPr/>
        </p:nvSpPr>
        <p:spPr>
          <a:xfrm>
            <a:off x="6652736" y="6462355"/>
            <a:ext cx="7372826" cy="553164"/>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File Explorer provides a comprehensive view of the computer's file system, enabling users to navigate, manage, and organize their files and folders.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70534"/>
          </a:xfrm>
          <a:prstGeom prst="rect">
            <a:avLst/>
          </a:prstGeom>
        </p:spPr>
      </p:pic>
      <p:sp>
        <p:nvSpPr>
          <p:cNvPr id="5" name="Text 1"/>
          <p:cNvSpPr/>
          <p:nvPr/>
        </p:nvSpPr>
        <p:spPr>
          <a:xfrm>
            <a:off x="2135505" y="3052405"/>
            <a:ext cx="6907054" cy="592574"/>
          </a:xfrm>
          <a:prstGeom prst="rect">
            <a:avLst/>
          </a:prstGeom>
          <a:noFill/>
          <a:ln/>
        </p:spPr>
        <p:txBody>
          <a:bodyPr wrap="none" rtlCol="0" anchor="t"/>
          <a:lstStyle/>
          <a:p>
            <a:pPr marL="0" indent="0">
              <a:lnSpc>
                <a:spcPts val="4666"/>
              </a:lnSpc>
              <a:buNone/>
            </a:pPr>
            <a:r>
              <a:rPr lang="en-US" sz="3733" b="1" dirty="0">
                <a:solidFill>
                  <a:srgbClr val="000000"/>
                </a:solidFill>
                <a:latin typeface="p22-mackinac-pro" pitchFamily="34" charset="0"/>
                <a:ea typeface="p22-mackinac-pro" pitchFamily="34" charset="-122"/>
                <a:cs typeface="p22-mackinac-pro" pitchFamily="34" charset="-120"/>
              </a:rPr>
              <a:t>File Management in Windows</a:t>
            </a:r>
            <a:endParaRPr lang="en-US" sz="3733" dirty="0"/>
          </a:p>
        </p:txBody>
      </p:sp>
      <p:sp>
        <p:nvSpPr>
          <p:cNvPr id="6" name="Shape 2"/>
          <p:cNvSpPr/>
          <p:nvPr/>
        </p:nvSpPr>
        <p:spPr>
          <a:xfrm>
            <a:off x="2135505" y="3929420"/>
            <a:ext cx="5084921" cy="1714381"/>
          </a:xfrm>
          <a:prstGeom prst="roundRect">
            <a:avLst>
              <a:gd name="adj" fmla="val 4646"/>
            </a:avLst>
          </a:prstGeom>
          <a:solidFill>
            <a:srgbClr val="CCEEFF"/>
          </a:solidFill>
          <a:ln w="7620">
            <a:solidFill>
              <a:srgbClr val="B2D4E5"/>
            </a:solidFill>
            <a:prstDash val="solid"/>
          </a:ln>
        </p:spPr>
      </p:sp>
      <p:sp>
        <p:nvSpPr>
          <p:cNvPr id="7" name="Text 3"/>
          <p:cNvSpPr/>
          <p:nvPr/>
        </p:nvSpPr>
        <p:spPr>
          <a:xfrm>
            <a:off x="2332673" y="4126587"/>
            <a:ext cx="2370534" cy="296228"/>
          </a:xfrm>
          <a:prstGeom prst="rect">
            <a:avLst/>
          </a:prstGeom>
          <a:noFill/>
          <a:ln/>
        </p:spPr>
        <p:txBody>
          <a:bodyPr wrap="none" rtlCol="0" anchor="t"/>
          <a:lstStyle/>
          <a:p>
            <a:pPr marL="0" indent="0">
              <a:lnSpc>
                <a:spcPts val="2333"/>
              </a:lnSpc>
              <a:buNone/>
            </a:pPr>
            <a:r>
              <a:rPr lang="en-US" sz="1867" b="1" dirty="0">
                <a:solidFill>
                  <a:srgbClr val="272525"/>
                </a:solidFill>
                <a:latin typeface="p22-mackinac-pro" pitchFamily="34" charset="0"/>
                <a:ea typeface="p22-mackinac-pro" pitchFamily="34" charset="-122"/>
                <a:cs typeface="p22-mackinac-pro" pitchFamily="34" charset="-120"/>
              </a:rPr>
              <a:t>File Explorer</a:t>
            </a:r>
            <a:endParaRPr lang="en-US" sz="1867" dirty="0"/>
          </a:p>
        </p:txBody>
      </p:sp>
      <p:sp>
        <p:nvSpPr>
          <p:cNvPr id="8" name="Text 4"/>
          <p:cNvSpPr/>
          <p:nvPr/>
        </p:nvSpPr>
        <p:spPr>
          <a:xfrm>
            <a:off x="2332673" y="4536519"/>
            <a:ext cx="4690586" cy="910114"/>
          </a:xfrm>
          <a:prstGeom prst="rect">
            <a:avLst/>
          </a:prstGeom>
          <a:noFill/>
          <a:ln/>
        </p:spPr>
        <p:txBody>
          <a:bodyPr wrap="square" rtlCol="0" anchor="t"/>
          <a:lstStyle/>
          <a:p>
            <a:pPr marL="0" indent="0">
              <a:lnSpc>
                <a:spcPts val="2389"/>
              </a:lnSpc>
              <a:buNone/>
            </a:pPr>
            <a:r>
              <a:rPr lang="en-US" sz="1493" dirty="0">
                <a:solidFill>
                  <a:srgbClr val="272525"/>
                </a:solidFill>
                <a:latin typeface="Eudoxus Sans" pitchFamily="34" charset="0"/>
                <a:ea typeface="Eudoxus Sans" pitchFamily="34" charset="-122"/>
                <a:cs typeface="Eudoxus Sans" pitchFamily="34" charset="-120"/>
              </a:rPr>
              <a:t>The File Explorer allows users to browse, open, and manage files and folders on their local and networked storage devices.</a:t>
            </a:r>
            <a:endParaRPr lang="en-US" sz="1493" dirty="0"/>
          </a:p>
        </p:txBody>
      </p:sp>
      <p:sp>
        <p:nvSpPr>
          <p:cNvPr id="9" name="Shape 5"/>
          <p:cNvSpPr/>
          <p:nvPr/>
        </p:nvSpPr>
        <p:spPr>
          <a:xfrm>
            <a:off x="7409974" y="3929420"/>
            <a:ext cx="5084921" cy="1714381"/>
          </a:xfrm>
          <a:prstGeom prst="roundRect">
            <a:avLst>
              <a:gd name="adj" fmla="val 4646"/>
            </a:avLst>
          </a:prstGeom>
          <a:solidFill>
            <a:srgbClr val="CCEEFF"/>
          </a:solidFill>
          <a:ln w="7620">
            <a:solidFill>
              <a:srgbClr val="B2D4E5"/>
            </a:solidFill>
            <a:prstDash val="solid"/>
          </a:ln>
        </p:spPr>
      </p:sp>
      <p:sp>
        <p:nvSpPr>
          <p:cNvPr id="10" name="Text 6"/>
          <p:cNvSpPr/>
          <p:nvPr/>
        </p:nvSpPr>
        <p:spPr>
          <a:xfrm>
            <a:off x="7607141" y="4126587"/>
            <a:ext cx="2370534" cy="296228"/>
          </a:xfrm>
          <a:prstGeom prst="rect">
            <a:avLst/>
          </a:prstGeom>
          <a:noFill/>
          <a:ln/>
        </p:spPr>
        <p:txBody>
          <a:bodyPr wrap="none" rtlCol="0" anchor="t"/>
          <a:lstStyle/>
          <a:p>
            <a:pPr marL="0" indent="0">
              <a:lnSpc>
                <a:spcPts val="2333"/>
              </a:lnSpc>
              <a:buNone/>
            </a:pPr>
            <a:r>
              <a:rPr lang="en-US" sz="1867" b="1" dirty="0">
                <a:solidFill>
                  <a:srgbClr val="272525"/>
                </a:solidFill>
                <a:latin typeface="p22-mackinac-pro" pitchFamily="34" charset="0"/>
                <a:ea typeface="p22-mackinac-pro" pitchFamily="34" charset="-122"/>
                <a:cs typeface="p22-mackinac-pro" pitchFamily="34" charset="-120"/>
              </a:rPr>
              <a:t>Storage Spaces</a:t>
            </a:r>
            <a:endParaRPr lang="en-US" sz="1867" dirty="0"/>
          </a:p>
        </p:txBody>
      </p:sp>
      <p:sp>
        <p:nvSpPr>
          <p:cNvPr id="11" name="Text 7"/>
          <p:cNvSpPr/>
          <p:nvPr/>
        </p:nvSpPr>
        <p:spPr>
          <a:xfrm>
            <a:off x="7607141" y="4536519"/>
            <a:ext cx="4690586" cy="910114"/>
          </a:xfrm>
          <a:prstGeom prst="rect">
            <a:avLst/>
          </a:prstGeom>
          <a:noFill/>
          <a:ln/>
        </p:spPr>
        <p:txBody>
          <a:bodyPr wrap="square" rtlCol="0" anchor="t"/>
          <a:lstStyle/>
          <a:p>
            <a:pPr marL="0" indent="0">
              <a:lnSpc>
                <a:spcPts val="2389"/>
              </a:lnSpc>
              <a:buNone/>
            </a:pPr>
            <a:r>
              <a:rPr lang="en-US" sz="1493" dirty="0">
                <a:solidFill>
                  <a:srgbClr val="272525"/>
                </a:solidFill>
                <a:latin typeface="Eudoxus Sans" pitchFamily="34" charset="0"/>
                <a:ea typeface="Eudoxus Sans" pitchFamily="34" charset="-122"/>
                <a:cs typeface="Eudoxus Sans" pitchFamily="34" charset="-120"/>
              </a:rPr>
              <a:t>Storage Spaces enables users to create and manage virtual storage pools, providing increased storage capacity and data redundancy.</a:t>
            </a:r>
            <a:endParaRPr lang="en-US" sz="1493" dirty="0"/>
          </a:p>
        </p:txBody>
      </p:sp>
      <p:sp>
        <p:nvSpPr>
          <p:cNvPr id="12" name="Shape 8"/>
          <p:cNvSpPr/>
          <p:nvPr/>
        </p:nvSpPr>
        <p:spPr>
          <a:xfrm>
            <a:off x="2135505" y="5833348"/>
            <a:ext cx="5084921" cy="1714381"/>
          </a:xfrm>
          <a:prstGeom prst="roundRect">
            <a:avLst>
              <a:gd name="adj" fmla="val 4646"/>
            </a:avLst>
          </a:prstGeom>
          <a:solidFill>
            <a:srgbClr val="CCEEFF"/>
          </a:solidFill>
          <a:ln w="7620">
            <a:solidFill>
              <a:srgbClr val="B2D4E5"/>
            </a:solidFill>
            <a:prstDash val="solid"/>
          </a:ln>
        </p:spPr>
      </p:sp>
      <p:sp>
        <p:nvSpPr>
          <p:cNvPr id="13" name="Text 9"/>
          <p:cNvSpPr/>
          <p:nvPr/>
        </p:nvSpPr>
        <p:spPr>
          <a:xfrm>
            <a:off x="2332673" y="6030516"/>
            <a:ext cx="2370534" cy="296228"/>
          </a:xfrm>
          <a:prstGeom prst="rect">
            <a:avLst/>
          </a:prstGeom>
          <a:noFill/>
          <a:ln/>
        </p:spPr>
        <p:txBody>
          <a:bodyPr wrap="none" rtlCol="0" anchor="t"/>
          <a:lstStyle/>
          <a:p>
            <a:pPr marL="0" indent="0">
              <a:lnSpc>
                <a:spcPts val="2333"/>
              </a:lnSpc>
              <a:buNone/>
            </a:pPr>
            <a:r>
              <a:rPr lang="en-US" sz="1867" b="1" dirty="0">
                <a:solidFill>
                  <a:srgbClr val="272525"/>
                </a:solidFill>
                <a:latin typeface="p22-mackinac-pro" pitchFamily="34" charset="0"/>
                <a:ea typeface="p22-mackinac-pro" pitchFamily="34" charset="-122"/>
                <a:cs typeface="p22-mackinac-pro" pitchFamily="34" charset="-120"/>
              </a:rPr>
              <a:t>OneDrive</a:t>
            </a:r>
            <a:endParaRPr lang="en-US" sz="1867" dirty="0"/>
          </a:p>
        </p:txBody>
      </p:sp>
      <p:sp>
        <p:nvSpPr>
          <p:cNvPr id="14" name="Text 10"/>
          <p:cNvSpPr/>
          <p:nvPr/>
        </p:nvSpPr>
        <p:spPr>
          <a:xfrm>
            <a:off x="2332673" y="6440448"/>
            <a:ext cx="4690586" cy="910114"/>
          </a:xfrm>
          <a:prstGeom prst="rect">
            <a:avLst/>
          </a:prstGeom>
          <a:noFill/>
          <a:ln/>
        </p:spPr>
        <p:txBody>
          <a:bodyPr wrap="square" rtlCol="0" anchor="t"/>
          <a:lstStyle/>
          <a:p>
            <a:pPr marL="0" indent="0">
              <a:lnSpc>
                <a:spcPts val="2389"/>
              </a:lnSpc>
              <a:buNone/>
            </a:pPr>
            <a:r>
              <a:rPr lang="en-US" sz="1493" dirty="0">
                <a:solidFill>
                  <a:srgbClr val="272525"/>
                </a:solidFill>
                <a:latin typeface="Eudoxus Sans" pitchFamily="34" charset="0"/>
                <a:ea typeface="Eudoxus Sans" pitchFamily="34" charset="-122"/>
                <a:cs typeface="Eudoxus Sans" pitchFamily="34" charset="-120"/>
              </a:rPr>
              <a:t>OneDrive is Microsoft's cloud storage service, allowing users to store, sync, and access their files from anywhere with an internet connection.</a:t>
            </a:r>
            <a:endParaRPr lang="en-US" sz="1493" dirty="0"/>
          </a:p>
        </p:txBody>
      </p:sp>
      <p:sp>
        <p:nvSpPr>
          <p:cNvPr id="15" name="Shape 11"/>
          <p:cNvSpPr/>
          <p:nvPr/>
        </p:nvSpPr>
        <p:spPr>
          <a:xfrm>
            <a:off x="7409974" y="5833348"/>
            <a:ext cx="5084921" cy="1714381"/>
          </a:xfrm>
          <a:prstGeom prst="roundRect">
            <a:avLst>
              <a:gd name="adj" fmla="val 4646"/>
            </a:avLst>
          </a:prstGeom>
          <a:solidFill>
            <a:srgbClr val="CCEEFF"/>
          </a:solidFill>
          <a:ln w="7620">
            <a:solidFill>
              <a:srgbClr val="B2D4E5"/>
            </a:solidFill>
            <a:prstDash val="solid"/>
          </a:ln>
        </p:spPr>
      </p:sp>
      <p:sp>
        <p:nvSpPr>
          <p:cNvPr id="16" name="Text 12"/>
          <p:cNvSpPr/>
          <p:nvPr/>
        </p:nvSpPr>
        <p:spPr>
          <a:xfrm>
            <a:off x="7607141" y="6030516"/>
            <a:ext cx="2370534" cy="296228"/>
          </a:xfrm>
          <a:prstGeom prst="rect">
            <a:avLst/>
          </a:prstGeom>
          <a:noFill/>
          <a:ln/>
        </p:spPr>
        <p:txBody>
          <a:bodyPr wrap="none" rtlCol="0" anchor="t"/>
          <a:lstStyle/>
          <a:p>
            <a:pPr marL="0" indent="0">
              <a:lnSpc>
                <a:spcPts val="2333"/>
              </a:lnSpc>
              <a:buNone/>
            </a:pPr>
            <a:r>
              <a:rPr lang="en-US" sz="1867" b="1" dirty="0">
                <a:solidFill>
                  <a:srgbClr val="272525"/>
                </a:solidFill>
                <a:latin typeface="p22-mackinac-pro" pitchFamily="34" charset="0"/>
                <a:ea typeface="p22-mackinac-pro" pitchFamily="34" charset="-122"/>
                <a:cs typeface="p22-mackinac-pro" pitchFamily="34" charset="-120"/>
              </a:rPr>
              <a:t>Search</a:t>
            </a:r>
            <a:endParaRPr lang="en-US" sz="1867" dirty="0"/>
          </a:p>
        </p:txBody>
      </p:sp>
      <p:sp>
        <p:nvSpPr>
          <p:cNvPr id="17" name="Text 13"/>
          <p:cNvSpPr/>
          <p:nvPr/>
        </p:nvSpPr>
        <p:spPr>
          <a:xfrm>
            <a:off x="7607141" y="6440448"/>
            <a:ext cx="4690586" cy="910114"/>
          </a:xfrm>
          <a:prstGeom prst="rect">
            <a:avLst/>
          </a:prstGeom>
          <a:noFill/>
          <a:ln/>
        </p:spPr>
        <p:txBody>
          <a:bodyPr wrap="square" rtlCol="0" anchor="t"/>
          <a:lstStyle/>
          <a:p>
            <a:pPr marL="0" indent="0">
              <a:lnSpc>
                <a:spcPts val="2389"/>
              </a:lnSpc>
              <a:buNone/>
            </a:pPr>
            <a:r>
              <a:rPr lang="en-US" sz="1493" dirty="0">
                <a:solidFill>
                  <a:srgbClr val="272525"/>
                </a:solidFill>
                <a:latin typeface="Eudoxus Sans" pitchFamily="34" charset="0"/>
                <a:ea typeface="Eudoxus Sans" pitchFamily="34" charset="-122"/>
                <a:cs typeface="Eudoxus Sans" pitchFamily="34" charset="-120"/>
              </a:rPr>
              <a:t>Windows provides powerful search capabilities, enabling users to quickly find files, applications, and other system resources based on various criteria.</a:t>
            </a:r>
            <a:endParaRPr lang="en-US" sz="149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3034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430345"/>
          </a:xfrm>
          <a:prstGeom prst="rect">
            <a:avLst/>
          </a:prstGeom>
        </p:spPr>
      </p:pic>
      <p:sp>
        <p:nvSpPr>
          <p:cNvPr id="5" name="Text 1"/>
          <p:cNvSpPr/>
          <p:nvPr/>
        </p:nvSpPr>
        <p:spPr>
          <a:xfrm>
            <a:off x="604837" y="475178"/>
            <a:ext cx="7771448" cy="540068"/>
          </a:xfrm>
          <a:prstGeom prst="rect">
            <a:avLst/>
          </a:prstGeom>
          <a:noFill/>
          <a:ln/>
        </p:spPr>
        <p:txBody>
          <a:bodyPr wrap="non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Windows Applications and Software</a:t>
            </a:r>
            <a:endParaRPr lang="en-US" sz="3402" dirty="0"/>
          </a:p>
        </p:txBody>
      </p:sp>
      <p:pic>
        <p:nvPicPr>
          <p:cNvPr id="6"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7" name="Text 2"/>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Microsoft Office</a:t>
            </a:r>
            <a:endParaRPr lang="en-US" sz="1701" dirty="0"/>
          </a:p>
        </p:txBody>
      </p:sp>
      <p:sp>
        <p:nvSpPr>
          <p:cNvPr id="8" name="Text 3"/>
          <p:cNvSpPr/>
          <p:nvPr/>
        </p:nvSpPr>
        <p:spPr>
          <a:xfrm>
            <a:off x="604837" y="2252663"/>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Microsoft Office suite, including Word, Excel, PowerPoint, and Outlook, is a popular and essential productivity tool for Windows users.</a:t>
            </a:r>
            <a:endParaRPr lang="en-US" sz="1361" dirty="0"/>
          </a:p>
        </p:txBody>
      </p:sp>
      <p:pic>
        <p:nvPicPr>
          <p:cNvPr id="9" name="Image 3" descr="preencoded.png"/>
          <p:cNvPicPr>
            <a:picLocks noChangeAspect="1"/>
          </p:cNvPicPr>
          <p:nvPr/>
        </p:nvPicPr>
        <p:blipFill>
          <a:blip r:embed="rId6"/>
          <a:stretch>
            <a:fillRect/>
          </a:stretch>
        </p:blipFill>
        <p:spPr>
          <a:xfrm>
            <a:off x="604837" y="3324225"/>
            <a:ext cx="431959" cy="431959"/>
          </a:xfrm>
          <a:prstGeom prst="rect">
            <a:avLst/>
          </a:prstGeom>
        </p:spPr>
      </p:pic>
      <p:sp>
        <p:nvSpPr>
          <p:cNvPr id="10" name="Text 4"/>
          <p:cNvSpPr/>
          <p:nvPr/>
        </p:nvSpPr>
        <p:spPr>
          <a:xfrm>
            <a:off x="604837" y="392894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Microsoft Edge</a:t>
            </a:r>
            <a:endParaRPr lang="en-US" sz="1701" dirty="0"/>
          </a:p>
        </p:txBody>
      </p:sp>
      <p:sp>
        <p:nvSpPr>
          <p:cNvPr id="11" name="Text 5"/>
          <p:cNvSpPr/>
          <p:nvPr/>
        </p:nvSpPr>
        <p:spPr>
          <a:xfrm>
            <a:off x="604837" y="4302443"/>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Microsoft Edge web browser, with its modern design, enhanced security features, and integration with other Windows services, has become a popular choice for Windows users.</a:t>
            </a:r>
            <a:endParaRPr lang="en-US" sz="1361" dirty="0"/>
          </a:p>
        </p:txBody>
      </p:sp>
      <p:pic>
        <p:nvPicPr>
          <p:cNvPr id="12" name="Image 4" descr="preencoded.png"/>
          <p:cNvPicPr>
            <a:picLocks noChangeAspect="1"/>
          </p:cNvPicPr>
          <p:nvPr/>
        </p:nvPicPr>
        <p:blipFill>
          <a:blip r:embed="rId7"/>
          <a:stretch>
            <a:fillRect/>
          </a:stretch>
        </p:blipFill>
        <p:spPr>
          <a:xfrm>
            <a:off x="604837" y="5374005"/>
            <a:ext cx="431959" cy="431959"/>
          </a:xfrm>
          <a:prstGeom prst="rect">
            <a:avLst/>
          </a:prstGeom>
        </p:spPr>
      </p:pic>
      <p:sp>
        <p:nvSpPr>
          <p:cNvPr id="13" name="Text 6"/>
          <p:cNvSpPr/>
          <p:nvPr/>
        </p:nvSpPr>
        <p:spPr>
          <a:xfrm>
            <a:off x="604837" y="597872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Microsoft Store</a:t>
            </a:r>
            <a:endParaRPr lang="en-US" sz="1701" dirty="0"/>
          </a:p>
        </p:txBody>
      </p:sp>
      <p:sp>
        <p:nvSpPr>
          <p:cNvPr id="14" name="Text 7"/>
          <p:cNvSpPr/>
          <p:nvPr/>
        </p:nvSpPr>
        <p:spPr>
          <a:xfrm>
            <a:off x="604837" y="6352223"/>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Microsoft Store provides a centralized hub for discovering, installing, and managing a wide range of applications, from productivity tools to games and entertainment apps.</a:t>
            </a:r>
            <a:endParaRPr lang="en-US" sz="1361" dirty="0"/>
          </a:p>
        </p:txBody>
      </p:sp>
      <p:pic>
        <p:nvPicPr>
          <p:cNvPr id="15" name="Image 5" descr="preencoded.png"/>
          <p:cNvPicPr>
            <a:picLocks noChangeAspect="1"/>
          </p:cNvPicPr>
          <p:nvPr/>
        </p:nvPicPr>
        <p:blipFill>
          <a:blip r:embed="rId8"/>
          <a:stretch>
            <a:fillRect/>
          </a:stretch>
        </p:blipFill>
        <p:spPr>
          <a:xfrm>
            <a:off x="604837" y="7423785"/>
            <a:ext cx="431959" cy="431959"/>
          </a:xfrm>
          <a:prstGeom prst="rect">
            <a:avLst/>
          </a:prstGeom>
        </p:spPr>
      </p:pic>
      <p:sp>
        <p:nvSpPr>
          <p:cNvPr id="16" name="Text 8"/>
          <p:cNvSpPr/>
          <p:nvPr/>
        </p:nvSpPr>
        <p:spPr>
          <a:xfrm>
            <a:off x="604837" y="802850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Control Panel</a:t>
            </a:r>
            <a:endParaRPr lang="en-US" sz="1701" dirty="0"/>
          </a:p>
        </p:txBody>
      </p:sp>
      <p:sp>
        <p:nvSpPr>
          <p:cNvPr id="17" name="Text 9"/>
          <p:cNvSpPr/>
          <p:nvPr/>
        </p:nvSpPr>
        <p:spPr>
          <a:xfrm>
            <a:off x="604837" y="8402003"/>
            <a:ext cx="7934325"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Control Panel offers advanced system settings and configuration options, allowing users to customize various aspects of their Windows experience.</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679966"/>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Windows Security and Troubleshooting</a:t>
            </a:r>
            <a:endParaRPr lang="en-US" sz="3402" dirty="0"/>
          </a:p>
        </p:txBody>
      </p:sp>
      <p:pic>
        <p:nvPicPr>
          <p:cNvPr id="6" name="Image 2" descr="preencoded.png"/>
          <p:cNvPicPr>
            <a:picLocks noChangeAspect="1"/>
          </p:cNvPicPr>
          <p:nvPr/>
        </p:nvPicPr>
        <p:blipFill>
          <a:blip r:embed="rId5"/>
          <a:stretch>
            <a:fillRect/>
          </a:stretch>
        </p:blipFill>
        <p:spPr>
          <a:xfrm>
            <a:off x="6091238" y="2019300"/>
            <a:ext cx="864037" cy="1382554"/>
          </a:xfrm>
          <a:prstGeom prst="rect">
            <a:avLst/>
          </a:prstGeom>
        </p:spPr>
      </p:pic>
      <p:sp>
        <p:nvSpPr>
          <p:cNvPr id="7" name="Text 2"/>
          <p:cNvSpPr/>
          <p:nvPr/>
        </p:nvSpPr>
        <p:spPr>
          <a:xfrm>
            <a:off x="7214473" y="2192060"/>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Windows Defender</a:t>
            </a:r>
            <a:endParaRPr lang="en-US" sz="1701" dirty="0"/>
          </a:p>
        </p:txBody>
      </p:sp>
      <p:sp>
        <p:nvSpPr>
          <p:cNvPr id="8" name="Text 3"/>
          <p:cNvSpPr/>
          <p:nvPr/>
        </p:nvSpPr>
        <p:spPr>
          <a:xfrm>
            <a:off x="7214473" y="2565559"/>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Windows Defender is the built-in antivirus and anti-malware solution, providing real-time protection against a wide range of security threats.</a:t>
            </a:r>
            <a:endParaRPr lang="en-US" sz="1361" dirty="0"/>
          </a:p>
        </p:txBody>
      </p:sp>
      <p:pic>
        <p:nvPicPr>
          <p:cNvPr id="9" name="Image 3" descr="preencoded.png"/>
          <p:cNvPicPr>
            <a:picLocks noChangeAspect="1"/>
          </p:cNvPicPr>
          <p:nvPr/>
        </p:nvPicPr>
        <p:blipFill>
          <a:blip r:embed="rId6"/>
          <a:stretch>
            <a:fillRect/>
          </a:stretch>
        </p:blipFill>
        <p:spPr>
          <a:xfrm>
            <a:off x="6091238" y="3401854"/>
            <a:ext cx="864037" cy="1382554"/>
          </a:xfrm>
          <a:prstGeom prst="rect">
            <a:avLst/>
          </a:prstGeom>
        </p:spPr>
      </p:pic>
      <p:sp>
        <p:nvSpPr>
          <p:cNvPr id="10" name="Text 4"/>
          <p:cNvSpPr/>
          <p:nvPr/>
        </p:nvSpPr>
        <p:spPr>
          <a:xfrm>
            <a:off x="7214473" y="3574613"/>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Windows Firewall</a:t>
            </a:r>
            <a:endParaRPr lang="en-US" sz="1701" dirty="0"/>
          </a:p>
        </p:txBody>
      </p:sp>
      <p:sp>
        <p:nvSpPr>
          <p:cNvPr id="11" name="Text 5"/>
          <p:cNvSpPr/>
          <p:nvPr/>
        </p:nvSpPr>
        <p:spPr>
          <a:xfrm>
            <a:off x="7214473" y="3948113"/>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The Windows Firewall controls network traffic, helping to prevent unauthorized access and protect the system from external threats.</a:t>
            </a:r>
            <a:endParaRPr lang="en-US" sz="1361" dirty="0"/>
          </a:p>
        </p:txBody>
      </p:sp>
      <p:pic>
        <p:nvPicPr>
          <p:cNvPr id="12" name="Image 4" descr="preencoded.png"/>
          <p:cNvPicPr>
            <a:picLocks noChangeAspect="1"/>
          </p:cNvPicPr>
          <p:nvPr/>
        </p:nvPicPr>
        <p:blipFill>
          <a:blip r:embed="rId7"/>
          <a:stretch>
            <a:fillRect/>
          </a:stretch>
        </p:blipFill>
        <p:spPr>
          <a:xfrm>
            <a:off x="6091238" y="4784408"/>
            <a:ext cx="864037" cy="1382554"/>
          </a:xfrm>
          <a:prstGeom prst="rect">
            <a:avLst/>
          </a:prstGeom>
        </p:spPr>
      </p:pic>
      <p:sp>
        <p:nvSpPr>
          <p:cNvPr id="13" name="Text 6"/>
          <p:cNvSpPr/>
          <p:nvPr/>
        </p:nvSpPr>
        <p:spPr>
          <a:xfrm>
            <a:off x="7214473" y="4957167"/>
            <a:ext cx="2160270"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Windows Update</a:t>
            </a:r>
            <a:endParaRPr lang="en-US" sz="1701" dirty="0"/>
          </a:p>
        </p:txBody>
      </p:sp>
      <p:sp>
        <p:nvSpPr>
          <p:cNvPr id="14" name="Text 7"/>
          <p:cNvSpPr/>
          <p:nvPr/>
        </p:nvSpPr>
        <p:spPr>
          <a:xfrm>
            <a:off x="7214473" y="5330666"/>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Windows Update automatically downloads and installs critical security patches and feature updates, ensuring the system remains secure and up-to-date.</a:t>
            </a:r>
            <a:endParaRPr lang="en-US" sz="1361" dirty="0"/>
          </a:p>
        </p:txBody>
      </p:sp>
      <p:pic>
        <p:nvPicPr>
          <p:cNvPr id="15" name="Image 5" descr="preencoded.png"/>
          <p:cNvPicPr>
            <a:picLocks noChangeAspect="1"/>
          </p:cNvPicPr>
          <p:nvPr/>
        </p:nvPicPr>
        <p:blipFill>
          <a:blip r:embed="rId8"/>
          <a:stretch>
            <a:fillRect/>
          </a:stretch>
        </p:blipFill>
        <p:spPr>
          <a:xfrm>
            <a:off x="6091238" y="6166961"/>
            <a:ext cx="864037" cy="1382554"/>
          </a:xfrm>
          <a:prstGeom prst="rect">
            <a:avLst/>
          </a:prstGeom>
        </p:spPr>
      </p:pic>
      <p:sp>
        <p:nvSpPr>
          <p:cNvPr id="16" name="Text 8"/>
          <p:cNvSpPr/>
          <p:nvPr/>
        </p:nvSpPr>
        <p:spPr>
          <a:xfrm>
            <a:off x="7214473" y="6339721"/>
            <a:ext cx="2331601" cy="269915"/>
          </a:xfrm>
          <a:prstGeom prst="rect">
            <a:avLst/>
          </a:prstGeom>
          <a:noFill/>
          <a:ln/>
        </p:spPr>
        <p:txBody>
          <a:bodyPr wrap="none" rtlCol="0" anchor="t"/>
          <a:lstStyle/>
          <a:p>
            <a:pPr marL="0" indent="0" algn="l">
              <a:lnSpc>
                <a:spcPts val="2126"/>
              </a:lnSpc>
              <a:buNone/>
            </a:pPr>
            <a:r>
              <a:rPr lang="en-US" sz="1701" b="1" dirty="0">
                <a:solidFill>
                  <a:srgbClr val="272525"/>
                </a:solidFill>
                <a:latin typeface="p22-mackinac-pro" pitchFamily="34" charset="0"/>
                <a:ea typeface="p22-mackinac-pro" pitchFamily="34" charset="-122"/>
                <a:cs typeface="p22-mackinac-pro" pitchFamily="34" charset="-120"/>
              </a:rPr>
              <a:t>Troubleshooting Tools</a:t>
            </a:r>
            <a:endParaRPr lang="en-US" sz="1701" dirty="0"/>
          </a:p>
        </p:txBody>
      </p:sp>
      <p:sp>
        <p:nvSpPr>
          <p:cNvPr id="17" name="Text 9"/>
          <p:cNvSpPr/>
          <p:nvPr/>
        </p:nvSpPr>
        <p:spPr>
          <a:xfrm>
            <a:off x="7214473" y="6713220"/>
            <a:ext cx="6811089" cy="553164"/>
          </a:xfrm>
          <a:prstGeom prst="rect">
            <a:avLst/>
          </a:prstGeom>
          <a:noFill/>
          <a:ln/>
        </p:spPr>
        <p:txBody>
          <a:bodyPr wrap="square" rtlCol="0" anchor="t"/>
          <a:lstStyle/>
          <a:p>
            <a:pPr marL="0" indent="0" algn="l">
              <a:lnSpc>
                <a:spcPts val="2177"/>
              </a:lnSpc>
              <a:buNone/>
            </a:pPr>
            <a:r>
              <a:rPr lang="en-US" sz="1361" dirty="0">
                <a:solidFill>
                  <a:srgbClr val="272525"/>
                </a:solidFill>
                <a:latin typeface="Eudoxus Sans" pitchFamily="34" charset="0"/>
                <a:ea typeface="Eudoxus Sans" pitchFamily="34" charset="-122"/>
                <a:cs typeface="Eudoxus Sans" pitchFamily="34" charset="-120"/>
              </a:rPr>
              <a:t>Windows provides a range of troubleshooting tools, such as the Event Viewer and System Restore, to help users diagnose and resolve various system issues.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2621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726210"/>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000000"/>
                </a:solidFill>
                <a:latin typeface="p22-mackinac-pro" pitchFamily="34" charset="0"/>
                <a:ea typeface="p22-mackinac-pro" pitchFamily="34" charset="-122"/>
                <a:cs typeface="p22-mackinac-pro" pitchFamily="34" charset="-120"/>
              </a:rPr>
              <a:t>Windows Networking and Connectivity</a:t>
            </a:r>
            <a:endParaRPr lang="en-US" sz="3402" dirty="0"/>
          </a:p>
        </p:txBody>
      </p:sp>
      <p:sp>
        <p:nvSpPr>
          <p:cNvPr id="6" name="Shape 2"/>
          <p:cNvSpPr/>
          <p:nvPr/>
        </p:nvSpPr>
        <p:spPr>
          <a:xfrm>
            <a:off x="604837" y="1814513"/>
            <a:ext cx="7934325" cy="6436519"/>
          </a:xfrm>
          <a:prstGeom prst="roundRect">
            <a:avLst>
              <a:gd name="adj" fmla="val 1128"/>
            </a:avLst>
          </a:prstGeom>
          <a:noFill/>
          <a:ln w="7620">
            <a:solidFill>
              <a:srgbClr val="000000">
                <a:alpha val="8000"/>
              </a:srgbClr>
            </a:solidFill>
            <a:prstDash val="solid"/>
          </a:ln>
        </p:spPr>
      </p:sp>
      <p:sp>
        <p:nvSpPr>
          <p:cNvPr id="7" name="Shape 3"/>
          <p:cNvSpPr/>
          <p:nvPr/>
        </p:nvSpPr>
        <p:spPr>
          <a:xfrm>
            <a:off x="612458" y="1822132"/>
            <a:ext cx="7919085" cy="1605320"/>
          </a:xfrm>
          <a:prstGeom prst="rect">
            <a:avLst/>
          </a:prstGeom>
          <a:solidFill>
            <a:srgbClr val="FFFFFF">
              <a:alpha val="4000"/>
            </a:srgbClr>
          </a:solidFill>
          <a:ln/>
        </p:spPr>
      </p:sp>
      <p:sp>
        <p:nvSpPr>
          <p:cNvPr id="8" name="Text 4"/>
          <p:cNvSpPr/>
          <p:nvPr/>
        </p:nvSpPr>
        <p:spPr>
          <a:xfrm>
            <a:off x="785217" y="1933337"/>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Wireless Networking</a:t>
            </a:r>
            <a:endParaRPr lang="en-US" sz="1361" dirty="0"/>
          </a:p>
        </p:txBody>
      </p:sp>
      <p:sp>
        <p:nvSpPr>
          <p:cNvPr id="9" name="Text 5"/>
          <p:cNvSpPr/>
          <p:nvPr/>
        </p:nvSpPr>
        <p:spPr>
          <a:xfrm>
            <a:off x="4748570" y="1933337"/>
            <a:ext cx="3610213"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Windows supports various wireless networking standards, such as Wi-Fi and Bluetooth, allowing users to connect to the internet and other devices without the need for physical cables.</a:t>
            </a:r>
            <a:endParaRPr lang="en-US" sz="1361" dirty="0"/>
          </a:p>
        </p:txBody>
      </p:sp>
      <p:sp>
        <p:nvSpPr>
          <p:cNvPr id="10" name="Shape 6"/>
          <p:cNvSpPr/>
          <p:nvPr/>
        </p:nvSpPr>
        <p:spPr>
          <a:xfrm>
            <a:off x="612458" y="3427452"/>
            <a:ext cx="7919085" cy="1605320"/>
          </a:xfrm>
          <a:prstGeom prst="rect">
            <a:avLst/>
          </a:prstGeom>
          <a:solidFill>
            <a:srgbClr val="000000">
              <a:alpha val="4000"/>
            </a:srgbClr>
          </a:solidFill>
          <a:ln/>
        </p:spPr>
      </p:sp>
      <p:sp>
        <p:nvSpPr>
          <p:cNvPr id="11" name="Text 7"/>
          <p:cNvSpPr/>
          <p:nvPr/>
        </p:nvSpPr>
        <p:spPr>
          <a:xfrm>
            <a:off x="785217" y="3538657"/>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Remote Desktop</a:t>
            </a:r>
            <a:endParaRPr lang="en-US" sz="1361" dirty="0"/>
          </a:p>
        </p:txBody>
      </p:sp>
      <p:sp>
        <p:nvSpPr>
          <p:cNvPr id="12" name="Text 8"/>
          <p:cNvSpPr/>
          <p:nvPr/>
        </p:nvSpPr>
        <p:spPr>
          <a:xfrm>
            <a:off x="4748570" y="3538657"/>
            <a:ext cx="3610213"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The Remote Desktop feature enables users to access and control their Windows computer remotely, making it easier to work from multiple locations or provide support to others.</a:t>
            </a:r>
            <a:endParaRPr lang="en-US" sz="1361" dirty="0"/>
          </a:p>
        </p:txBody>
      </p:sp>
      <p:sp>
        <p:nvSpPr>
          <p:cNvPr id="13" name="Shape 9"/>
          <p:cNvSpPr/>
          <p:nvPr/>
        </p:nvSpPr>
        <p:spPr>
          <a:xfrm>
            <a:off x="612458" y="5032772"/>
            <a:ext cx="7919085" cy="1605320"/>
          </a:xfrm>
          <a:prstGeom prst="rect">
            <a:avLst/>
          </a:prstGeom>
          <a:solidFill>
            <a:srgbClr val="FFFFFF">
              <a:alpha val="4000"/>
            </a:srgbClr>
          </a:solidFill>
          <a:ln/>
        </p:spPr>
      </p:sp>
      <p:sp>
        <p:nvSpPr>
          <p:cNvPr id="14" name="Text 10"/>
          <p:cNvSpPr/>
          <p:nvPr/>
        </p:nvSpPr>
        <p:spPr>
          <a:xfrm>
            <a:off x="785217" y="5143976"/>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VPN Connectivity</a:t>
            </a:r>
            <a:endParaRPr lang="en-US" sz="1361" dirty="0"/>
          </a:p>
        </p:txBody>
      </p:sp>
      <p:sp>
        <p:nvSpPr>
          <p:cNvPr id="15" name="Text 11"/>
          <p:cNvSpPr/>
          <p:nvPr/>
        </p:nvSpPr>
        <p:spPr>
          <a:xfrm>
            <a:off x="4748570" y="5143976"/>
            <a:ext cx="3610213"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Windows includes built-in support for virtual private networks (VPNs), allowing users to securely connect to remote networks and access resources as if they were on the local network.</a:t>
            </a:r>
            <a:endParaRPr lang="en-US" sz="1361" dirty="0"/>
          </a:p>
        </p:txBody>
      </p:sp>
      <p:sp>
        <p:nvSpPr>
          <p:cNvPr id="16" name="Shape 12"/>
          <p:cNvSpPr/>
          <p:nvPr/>
        </p:nvSpPr>
        <p:spPr>
          <a:xfrm>
            <a:off x="612458" y="6638092"/>
            <a:ext cx="7919085" cy="1605320"/>
          </a:xfrm>
          <a:prstGeom prst="rect">
            <a:avLst/>
          </a:prstGeom>
          <a:solidFill>
            <a:srgbClr val="000000">
              <a:alpha val="4000"/>
            </a:srgbClr>
          </a:solidFill>
          <a:ln/>
        </p:spPr>
      </p:sp>
      <p:sp>
        <p:nvSpPr>
          <p:cNvPr id="17" name="Text 13"/>
          <p:cNvSpPr/>
          <p:nvPr/>
        </p:nvSpPr>
        <p:spPr>
          <a:xfrm>
            <a:off x="785217" y="6749296"/>
            <a:ext cx="3610213" cy="276582"/>
          </a:xfrm>
          <a:prstGeom prst="rect">
            <a:avLst/>
          </a:prstGeom>
          <a:noFill/>
          <a:ln/>
        </p:spPr>
        <p:txBody>
          <a:bodyPr wrap="non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Homegroup Sharing</a:t>
            </a:r>
            <a:endParaRPr lang="en-US" sz="1361" dirty="0"/>
          </a:p>
        </p:txBody>
      </p:sp>
      <p:sp>
        <p:nvSpPr>
          <p:cNvPr id="18" name="Text 14"/>
          <p:cNvSpPr/>
          <p:nvPr/>
        </p:nvSpPr>
        <p:spPr>
          <a:xfrm>
            <a:off x="4748570" y="6749296"/>
            <a:ext cx="3610213" cy="1382911"/>
          </a:xfrm>
          <a:prstGeom prst="rect">
            <a:avLst/>
          </a:prstGeom>
          <a:noFill/>
          <a:ln/>
        </p:spPr>
        <p:txBody>
          <a:bodyPr wrap="square" rtlCol="0" anchor="t"/>
          <a:lstStyle/>
          <a:p>
            <a:pPr marL="0" indent="0">
              <a:lnSpc>
                <a:spcPts val="2177"/>
              </a:lnSpc>
              <a:buNone/>
            </a:pPr>
            <a:r>
              <a:rPr lang="en-US" sz="1361" dirty="0">
                <a:solidFill>
                  <a:srgbClr val="272525"/>
                </a:solidFill>
                <a:latin typeface="Eudoxus Sans" pitchFamily="34" charset="0"/>
                <a:ea typeface="Eudoxus Sans" pitchFamily="34" charset="-122"/>
                <a:cs typeface="Eudoxus Sans" pitchFamily="34" charset="-120"/>
              </a:rPr>
              <a:t>Homegroup is a feature that simplifies file and printer sharing between multiple Windows computers on a local network, making it easier to collaborate and access shared resources.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224677"/>
            <a:ext cx="12902327" cy="1543050"/>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Windows System Administration and Optimization</a:t>
            </a:r>
            <a:endParaRPr lang="en-US" sz="4860" dirty="0"/>
          </a:p>
        </p:txBody>
      </p:sp>
      <p:sp>
        <p:nvSpPr>
          <p:cNvPr id="5" name="Text 2"/>
          <p:cNvSpPr/>
          <p:nvPr/>
        </p:nvSpPr>
        <p:spPr>
          <a:xfrm>
            <a:off x="864037" y="3384828"/>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System Settings</a:t>
            </a:r>
            <a:endParaRPr lang="en-US" sz="2430" dirty="0"/>
          </a:p>
        </p:txBody>
      </p:sp>
      <p:sp>
        <p:nvSpPr>
          <p:cNvPr id="6" name="Text 3"/>
          <p:cNvSpPr/>
          <p:nvPr/>
        </p:nvSpPr>
        <p:spPr>
          <a:xfrm>
            <a:off x="864037" y="4017407"/>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provides a comprehensive set of system settings, allowing users to customize various aspects of their computer's behavior, from display and sound to power and privacy.</a:t>
            </a:r>
            <a:endParaRPr lang="en-US" sz="1944" dirty="0"/>
          </a:p>
        </p:txBody>
      </p:sp>
      <p:sp>
        <p:nvSpPr>
          <p:cNvPr id="7" name="Text 4"/>
          <p:cNvSpPr/>
          <p:nvPr/>
        </p:nvSpPr>
        <p:spPr>
          <a:xfrm>
            <a:off x="5372695" y="3384828"/>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Device Management</a:t>
            </a:r>
            <a:endParaRPr lang="en-US" sz="2430" dirty="0"/>
          </a:p>
        </p:txBody>
      </p:sp>
      <p:sp>
        <p:nvSpPr>
          <p:cNvPr id="8" name="Text 5"/>
          <p:cNvSpPr/>
          <p:nvPr/>
        </p:nvSpPr>
        <p:spPr>
          <a:xfrm>
            <a:off x="5372695" y="4017407"/>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Device Manager enables users to view, configure, and troubleshoot the hardware devices connected to their Windows computer, ensuring optimal performance and compatibility.</a:t>
            </a:r>
            <a:endParaRPr lang="en-US" sz="1944" dirty="0"/>
          </a:p>
        </p:txBody>
      </p:sp>
      <p:sp>
        <p:nvSpPr>
          <p:cNvPr id="9" name="Text 6"/>
          <p:cNvSpPr/>
          <p:nvPr/>
        </p:nvSpPr>
        <p:spPr>
          <a:xfrm>
            <a:off x="9881354" y="3384828"/>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Performance Optimization</a:t>
            </a:r>
            <a:endParaRPr lang="en-US" sz="2430" dirty="0"/>
          </a:p>
        </p:txBody>
      </p:sp>
      <p:sp>
        <p:nvSpPr>
          <p:cNvPr id="10" name="Text 7"/>
          <p:cNvSpPr/>
          <p:nvPr/>
        </p:nvSpPr>
        <p:spPr>
          <a:xfrm>
            <a:off x="9881354" y="4403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Windows includes various tools and settings to help users optimize system performance, such as disk defragmentation, memory management, and startup optimization.</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976</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4</cp:revision>
  <dcterms:created xsi:type="dcterms:W3CDTF">2024-07-18T17:05:26Z</dcterms:created>
  <dcterms:modified xsi:type="dcterms:W3CDTF">2024-07-19T16:18:11Z</dcterms:modified>
</cp:coreProperties>
</file>